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3" r:id="rId2"/>
  </p:sldMasterIdLst>
  <p:sldIdLst>
    <p:sldId id="291" r:id="rId3"/>
    <p:sldId id="295" r:id="rId4"/>
    <p:sldId id="300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3393"/>
    <a:srgbClr val="135898"/>
    <a:srgbClr val="0070C0"/>
    <a:srgbClr val="BDC3C7"/>
    <a:srgbClr val="ECF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75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56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3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Freeform 15"/>
          <p:cNvSpPr/>
          <p:nvPr/>
        </p:nvSpPr>
        <p:spPr>
          <a:xfrm rot="-1500000">
            <a:off x="7062783" y="-1719461"/>
            <a:ext cx="6125957" cy="9072040"/>
          </a:xfrm>
          <a:custGeom>
            <a:avLst/>
            <a:gdLst>
              <a:gd name="connsiteX0" fmla="*/ 0 w 6125957"/>
              <a:gd name="connsiteY0" fmla="*/ 0 h 9072040"/>
              <a:gd name="connsiteX1" fmla="*/ 6125957 w 6125957"/>
              <a:gd name="connsiteY1" fmla="*/ 2856581 h 9072040"/>
              <a:gd name="connsiteX2" fmla="*/ 3227641 w 6125957"/>
              <a:gd name="connsiteY2" fmla="*/ 9072040 h 9072040"/>
              <a:gd name="connsiteX3" fmla="*/ 0 w 6125957"/>
              <a:gd name="connsiteY3" fmla="*/ 7566966 h 9072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25957" h="9072040">
                <a:moveTo>
                  <a:pt x="0" y="0"/>
                </a:moveTo>
                <a:lnTo>
                  <a:pt x="6125957" y="2856581"/>
                </a:lnTo>
                <a:lnTo>
                  <a:pt x="3227641" y="9072040"/>
                </a:lnTo>
                <a:lnTo>
                  <a:pt x="0" y="7566966"/>
                </a:lnTo>
                <a:close/>
              </a:path>
            </a:pathLst>
          </a:custGeom>
          <a:solidFill>
            <a:srgbClr val="0070C0">
              <a:alpha val="8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/>
        </p:nvSpPr>
        <p:spPr>
          <a:xfrm rot="-1500000">
            <a:off x="-909109" y="-889850"/>
            <a:ext cx="7821275" cy="9862580"/>
          </a:xfrm>
          <a:custGeom>
            <a:avLst/>
            <a:gdLst>
              <a:gd name="connsiteX0" fmla="*/ 2898317 w 7821275"/>
              <a:gd name="connsiteY0" fmla="*/ 0 h 9862580"/>
              <a:gd name="connsiteX1" fmla="*/ 7821275 w 7821275"/>
              <a:gd name="connsiteY1" fmla="*/ 2295614 h 9862580"/>
              <a:gd name="connsiteX2" fmla="*/ 7821275 w 7821275"/>
              <a:gd name="connsiteY2" fmla="*/ 9862580 h 9862580"/>
              <a:gd name="connsiteX3" fmla="*/ 0 w 7821275"/>
              <a:gd name="connsiteY3" fmla="*/ 6215460 h 9862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1275" h="9862580">
                <a:moveTo>
                  <a:pt x="2898317" y="0"/>
                </a:moveTo>
                <a:lnTo>
                  <a:pt x="7821275" y="2295614"/>
                </a:lnTo>
                <a:lnTo>
                  <a:pt x="7821275" y="9862580"/>
                </a:lnTo>
                <a:lnTo>
                  <a:pt x="0" y="6215460"/>
                </a:lnTo>
                <a:close/>
              </a:path>
            </a:pathLst>
          </a:custGeom>
          <a:solidFill>
            <a:schemeClr val="tx1">
              <a:lumMod val="85000"/>
              <a:lumOff val="15000"/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1648725" y="5410199"/>
            <a:ext cx="10543275" cy="274322"/>
            <a:chOff x="1648725" y="5181599"/>
            <a:chExt cx="10543275" cy="274322"/>
          </a:xfrm>
        </p:grpSpPr>
        <p:sp>
          <p:nvSpPr>
            <p:cNvPr id="11" name="Rectangle 10"/>
            <p:cNvSpPr/>
            <p:nvPr userDrawn="1"/>
          </p:nvSpPr>
          <p:spPr>
            <a:xfrm>
              <a:off x="1778000" y="5181599"/>
              <a:ext cx="10414000" cy="274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Isosceles Triangle 11"/>
            <p:cNvSpPr>
              <a:spLocks noChangeAspect="1"/>
            </p:cNvSpPr>
            <p:nvPr userDrawn="1"/>
          </p:nvSpPr>
          <p:spPr>
            <a:xfrm rot="16200000" flipH="1">
              <a:off x="1576203" y="5254123"/>
              <a:ext cx="274320" cy="129275"/>
            </a:xfrm>
            <a:prstGeom prst="triangle">
              <a:avLst>
                <a:gd name="adj" fmla="val 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1648725" y="3017674"/>
            <a:ext cx="4739375" cy="2256001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Century Gothic" panose="020B0502020202020204" pitchFamily="34" charset="0"/>
              </a:defRPr>
            </a:lvl1pPr>
            <a:lvl2pPr>
              <a:defRPr sz="2800">
                <a:solidFill>
                  <a:schemeClr val="bg1"/>
                </a:solidFill>
                <a:latin typeface="Century Gothic" panose="020B0502020202020204" pitchFamily="34" charset="0"/>
              </a:defRPr>
            </a:lvl2pPr>
            <a:lvl3pPr>
              <a:defRPr sz="2400">
                <a:solidFill>
                  <a:schemeClr val="bg1"/>
                </a:solidFill>
                <a:latin typeface="Century Gothic" panose="020B0502020202020204" pitchFamily="34" charset="0"/>
              </a:defRPr>
            </a:lvl3pPr>
            <a:lvl4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4pPr>
            <a:lvl5pPr>
              <a:defRPr sz="2000">
                <a:solidFill>
                  <a:schemeClr val="bg1"/>
                </a:solidFill>
                <a:latin typeface="Century Gothic" panose="020B0502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8896" y="0"/>
            <a:ext cx="3653104" cy="110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20477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9570252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93889"/>
      </p:ext>
    </p:extLst>
  </p:cSld>
  <p:clrMapOvr>
    <a:masterClrMapping/>
  </p:clrMapOvr>
  <p:transition spd="med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6151898"/>
      </p:ext>
    </p:extLst>
  </p:cSld>
  <p:clrMapOvr>
    <a:masterClrMapping/>
  </p:clrMapOvr>
  <p:transition spd="med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 userDrawn="1"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2846" y="265872"/>
              <a:ext cx="9284568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 userDrawn="1"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5D7E96DA-080B-4784-B9B5-EC4CB0FAE680}" type="datetimeFigureOut">
              <a:rPr lang="en-US" smtClean="0"/>
              <a:pPr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F5751902-701A-4BB3-B7D1-D78D2680F4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656857"/>
      </p:ext>
    </p:extLst>
  </p:cSld>
  <p:clrMapOvr>
    <a:masterClrMapping/>
  </p:clrMapOvr>
  <p:transition spd="med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997161"/>
      </p:ext>
    </p:extLst>
  </p:cSld>
  <p:clrMapOvr>
    <a:masterClrMapping/>
  </p:clrMapOvr>
  <p:transition spd="med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516092"/>
      </p:ext>
    </p:extLst>
  </p:cSld>
  <p:clrMapOvr>
    <a:masterClrMapping/>
  </p:clrMapOvr>
  <p:transition spd="med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06563"/>
      </p:ext>
    </p:extLst>
  </p:cSld>
  <p:clrMapOvr>
    <a:masterClrMapping/>
  </p:clrMapOvr>
  <p:transition spd="med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783190"/>
      </p:ext>
    </p:extLst>
  </p:cSld>
  <p:clrMapOvr>
    <a:masterClrMapping/>
  </p:clrMapOvr>
  <p:transition spd="med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20836"/>
      </p:ext>
    </p:extLst>
  </p:cSld>
  <p:clrMapOvr>
    <a:masterClrMapping/>
  </p:clrMapOvr>
  <p:transition spd="med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270370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0" y="-1587"/>
            <a:ext cx="12211050" cy="1182120"/>
            <a:chOff x="0" y="-1587"/>
            <a:chExt cx="12211050" cy="1182120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768770" y="265872"/>
              <a:ext cx="2442280" cy="914400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" name="Group 15"/>
            <p:cNvGrpSpPr/>
            <p:nvPr userDrawn="1"/>
          </p:nvGrpSpPr>
          <p:grpSpPr>
            <a:xfrm>
              <a:off x="313799" y="-1587"/>
              <a:ext cx="844992" cy="914400"/>
              <a:chOff x="909523" y="107281"/>
              <a:chExt cx="844992" cy="914400"/>
            </a:xfrm>
          </p:grpSpPr>
          <p:sp>
            <p:nvSpPr>
              <p:cNvPr id="13" name="Right Triangle 12"/>
              <p:cNvSpPr>
                <a:spLocks noChangeAspect="1"/>
              </p:cNvSpPr>
              <p:nvPr userDrawn="1"/>
            </p:nvSpPr>
            <p:spPr>
              <a:xfrm>
                <a:off x="1332019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Right Triangle 14"/>
              <p:cNvSpPr>
                <a:spLocks noChangeAspect="1"/>
              </p:cNvSpPr>
              <p:nvPr userDrawn="1"/>
            </p:nvSpPr>
            <p:spPr>
              <a:xfrm flipH="1" flipV="1">
                <a:off x="909523" y="107281"/>
                <a:ext cx="422496" cy="914400"/>
              </a:xfrm>
              <a:prstGeom prst="rtTriangle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/>
            <p:cNvGrpSpPr/>
            <p:nvPr userDrawn="1"/>
          </p:nvGrpSpPr>
          <p:grpSpPr>
            <a:xfrm>
              <a:off x="0" y="0"/>
              <a:ext cx="872438" cy="914400"/>
              <a:chOff x="0" y="0"/>
              <a:chExt cx="872438" cy="914400"/>
            </a:xfrm>
          </p:grpSpPr>
          <p:sp>
            <p:nvSpPr>
              <p:cNvPr id="7" name="Rectangle 6"/>
              <p:cNvSpPr/>
              <p:nvPr userDrawn="1"/>
            </p:nvSpPr>
            <p:spPr>
              <a:xfrm>
                <a:off x="0" y="0"/>
                <a:ext cx="449943" cy="9144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ight Triangle 8"/>
              <p:cNvSpPr>
                <a:spLocks noChangeAspect="1"/>
              </p:cNvSpPr>
              <p:nvPr userDrawn="1"/>
            </p:nvSpPr>
            <p:spPr>
              <a:xfrm>
                <a:off x="449942" y="0"/>
                <a:ext cx="422496" cy="914400"/>
              </a:xfrm>
              <a:prstGeom prst="rtTriangle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Right Triangle 16"/>
            <p:cNvSpPr>
              <a:spLocks noChangeAspect="1"/>
            </p:cNvSpPr>
            <p:nvPr userDrawn="1"/>
          </p:nvSpPr>
          <p:spPr>
            <a:xfrm flipH="1" flipV="1">
              <a:off x="859006" y="265872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 userDrawn="1"/>
          </p:nvSpPr>
          <p:spPr>
            <a:xfrm>
              <a:off x="1281502" y="265872"/>
              <a:ext cx="9285912" cy="914400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Right Triangle 18"/>
            <p:cNvSpPr>
              <a:spLocks noChangeAspect="1"/>
            </p:cNvSpPr>
            <p:nvPr userDrawn="1"/>
          </p:nvSpPr>
          <p:spPr>
            <a:xfrm>
              <a:off x="10567414" y="266133"/>
              <a:ext cx="422496" cy="914400"/>
            </a:xfrm>
            <a:prstGeom prst="rtTriangl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701608" y="6356349"/>
            <a:ext cx="8509442" cy="365762"/>
            <a:chOff x="3701608" y="6356349"/>
            <a:chExt cx="8509442" cy="365762"/>
          </a:xfrm>
        </p:grpSpPr>
        <p:sp>
          <p:nvSpPr>
            <p:cNvPr id="22" name="Rectangle 21"/>
            <p:cNvSpPr/>
            <p:nvPr userDrawn="1"/>
          </p:nvSpPr>
          <p:spPr>
            <a:xfrm>
              <a:off x="3873976" y="6356349"/>
              <a:ext cx="8337074" cy="365125"/>
            </a:xfrm>
            <a:prstGeom prst="rect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Isosceles Triangle 22"/>
            <p:cNvSpPr>
              <a:spLocks noChangeAspect="1"/>
            </p:cNvSpPr>
            <p:nvPr userDrawn="1"/>
          </p:nvSpPr>
          <p:spPr>
            <a:xfrm rot="16200000" flipH="1">
              <a:off x="3604912" y="6453047"/>
              <a:ext cx="365760" cy="172367"/>
            </a:xfrm>
            <a:prstGeom prst="triangle">
              <a:avLst>
                <a:gd name="adj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9669" y="60290"/>
            <a:ext cx="9276401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255" y="1532811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407062" y="6368411"/>
            <a:ext cx="2743200" cy="365125"/>
          </a:xfrm>
        </p:spPr>
        <p:txBody>
          <a:bodyPr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857" y="68997"/>
            <a:ext cx="569560" cy="844609"/>
          </a:xfrm>
        </p:spPr>
        <p:txBody>
          <a:bodyPr/>
          <a:lstStyle>
            <a:lvl1pPr>
              <a:defRPr sz="2000">
                <a:solidFill>
                  <a:schemeClr val="bg1"/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57" y="6236689"/>
            <a:ext cx="1991521" cy="604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587448"/>
      </p:ext>
    </p:extLst>
  </p:cSld>
  <p:clrMapOvr>
    <a:masterClrMapping/>
  </p:clrMapOvr>
  <p:transition spd="med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994547"/>
      </p:ext>
    </p:extLst>
  </p:cSld>
  <p:clrMapOvr>
    <a:masterClrMapping/>
  </p:clrMapOvr>
  <p:transition spd="med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012859"/>
      </p:ext>
    </p:extLst>
  </p:cSld>
  <p:clrMapOvr>
    <a:masterClrMapping/>
  </p:clrMapOvr>
  <p:transition spd="med">
    <p:pull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75806"/>
      </p:ext>
    </p:extLst>
  </p:cSld>
  <p:clrMapOvr>
    <a:masterClrMapping/>
  </p:clrMapOvr>
  <p:transition spd="med">
    <p:pull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109672"/>
      </p:ext>
    </p:extLst>
  </p:cSld>
  <p:clrMapOvr>
    <a:masterClrMapping/>
  </p:clrMapOvr>
  <p:transition spd="med">
    <p:pull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6038576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88480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92196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28872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737713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90570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772663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58739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887E74-4B98-4586-A5A4-DCBB654A020F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24C5A2-83A4-4277-B7AD-359262251B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905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B7316A-020E-43DE-865D-5DED88EE0544}" type="datetimeFigureOut">
              <a:rPr lang="en-US" smtClean="0"/>
              <a:t>12/19/2018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07727-9762-420A-8041-A1473EA41C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864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38" b="30946"/>
          <a:stretch/>
        </p:blipFill>
        <p:spPr>
          <a:xfrm>
            <a:off x="531113" y="1989438"/>
            <a:ext cx="11129774" cy="287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527726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SQL WHERE clause is used to specify a condition while fetching the data from a single table or by joining with multiple tables. If the given condition is satisfied, then only it returns a specific value from the table.</a:t>
            </a:r>
            <a:endParaRPr lang="en-US" i="1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Syntax</a:t>
            </a:r>
          </a:p>
        </p:txBody>
      </p:sp>
      <p:sp>
        <p:nvSpPr>
          <p:cNvPr id="7" name="Rectangle 6"/>
          <p:cNvSpPr/>
          <p:nvPr/>
        </p:nvSpPr>
        <p:spPr>
          <a:xfrm>
            <a:off x="3743325" y="3408226"/>
            <a:ext cx="755203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SELECT "</a:t>
            </a:r>
            <a:r>
              <a:rPr lang="en-US" dirty="0" err="1">
                <a:latin typeface="+mj-lt"/>
              </a:rPr>
              <a:t>column_name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FROM "</a:t>
            </a:r>
            <a:r>
              <a:rPr lang="en-US" dirty="0" err="1">
                <a:latin typeface="+mj-lt"/>
              </a:rPr>
              <a:t>table_name</a:t>
            </a:r>
            <a:r>
              <a:rPr lang="en-US" dirty="0">
                <a:latin typeface="+mj-lt"/>
              </a:rPr>
              <a:t>"</a:t>
            </a:r>
          </a:p>
          <a:p>
            <a:r>
              <a:rPr lang="en-US" dirty="0">
                <a:latin typeface="+mj-lt"/>
              </a:rPr>
              <a:t>WHERE "condition";</a:t>
            </a:r>
          </a:p>
        </p:txBody>
      </p:sp>
    </p:spTree>
    <p:extLst>
      <p:ext uri="{BB962C8B-B14F-4D97-AF65-F5344CB8AC3E}">
        <p14:creationId xmlns:p14="http://schemas.microsoft.com/office/powerpoint/2010/main" val="1520724139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</a:t>
            </a:r>
          </a:p>
        </p:txBody>
      </p:sp>
      <p:sp>
        <p:nvSpPr>
          <p:cNvPr id="37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bg1"/>
                </a:solidFill>
              </a:rPr>
              <a:t>Start-Tech Academy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3697" y="1385853"/>
            <a:ext cx="11257006" cy="646331"/>
          </a:xfrm>
          <a:prstGeom prst="rect">
            <a:avLst/>
          </a:prstGeom>
          <a:noFill/>
          <a:ln w="6350">
            <a:solidFill>
              <a:srgbClr val="263393"/>
            </a:solidFill>
            <a:prstDash val="sysDot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The SQL WHERE clause is used to specify a condition while fetching the data from a single table or by joining with multiple tables. If the given condition is satisfied, then only it returns a specific value from the table.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3401527" y="2384852"/>
            <a:ext cx="0" cy="3247081"/>
          </a:xfrm>
          <a:prstGeom prst="line">
            <a:avLst/>
          </a:prstGeom>
          <a:ln w="38100">
            <a:solidFill>
              <a:srgbClr val="0070C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3819525" y="2854229"/>
            <a:ext cx="755203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Equals to condition</a:t>
            </a:r>
          </a:p>
          <a:p>
            <a:pPr lvl="1"/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FROM </a:t>
            </a:r>
            <a:r>
              <a:rPr lang="en-US" dirty="0" err="1">
                <a:latin typeface="+mj-lt"/>
              </a:rPr>
              <a:t>customer_table</a:t>
            </a:r>
            <a:r>
              <a:rPr lang="en-US" dirty="0">
                <a:latin typeface="+mj-lt"/>
              </a:rPr>
              <a:t> WHERE age = 25;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Less than/ Greater than condition</a:t>
            </a:r>
          </a:p>
          <a:p>
            <a:pPr lvl="1"/>
            <a:r>
              <a:rPr lang="en-US" dirty="0">
                <a:latin typeface="+mj-lt"/>
              </a:rPr>
              <a:t>SELECT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, age FROM </a:t>
            </a:r>
            <a:r>
              <a:rPr lang="en-US" dirty="0" err="1">
                <a:latin typeface="+mj-lt"/>
              </a:rPr>
              <a:t>customer_table</a:t>
            </a:r>
            <a:r>
              <a:rPr lang="en-US" dirty="0">
                <a:latin typeface="+mj-lt"/>
              </a:rPr>
              <a:t> WHERE age&gt;25;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>
              <a:latin typeface="+mj-lt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>
                <a:latin typeface="+mj-lt"/>
              </a:rPr>
              <a:t>Matching text condition</a:t>
            </a:r>
          </a:p>
          <a:p>
            <a:pPr lvl="1"/>
            <a:r>
              <a:rPr lang="en-US" dirty="0">
                <a:latin typeface="+mj-lt"/>
              </a:rPr>
              <a:t>SELECT * FROM </a:t>
            </a:r>
            <a:r>
              <a:rPr lang="en-US" dirty="0" err="1">
                <a:latin typeface="+mj-lt"/>
              </a:rPr>
              <a:t>customer_table</a:t>
            </a:r>
            <a:r>
              <a:rPr lang="en-US" dirty="0">
                <a:latin typeface="+mj-lt"/>
              </a:rPr>
              <a:t> WHERE </a:t>
            </a:r>
            <a:r>
              <a:rPr lang="en-US" dirty="0" err="1">
                <a:latin typeface="+mj-lt"/>
              </a:rPr>
              <a:t>first_name</a:t>
            </a:r>
            <a:r>
              <a:rPr lang="en-US" dirty="0">
                <a:latin typeface="+mj-lt"/>
              </a:rPr>
              <a:t> = “John”;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0AB1C4-848F-4424-9C17-B1B0DD5EFA8E}"/>
              </a:ext>
            </a:extLst>
          </p:cNvPr>
          <p:cNvSpPr txBox="1"/>
          <p:nvPr/>
        </p:nvSpPr>
        <p:spPr>
          <a:xfrm>
            <a:off x="287624" y="3716004"/>
            <a:ext cx="3113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accent1"/>
                </a:solidFill>
              </a:rPr>
              <a:t>Example</a:t>
            </a:r>
          </a:p>
        </p:txBody>
      </p:sp>
    </p:spTree>
    <p:extLst>
      <p:ext uri="{BB962C8B-B14F-4D97-AF65-F5344CB8AC3E}">
        <p14:creationId xmlns:p14="http://schemas.microsoft.com/office/powerpoint/2010/main" val="1923843195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Templat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98E5E3AF-DFD5-4439-A20E-53DB0E24608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roduction" id="{0DFD968B-AA01-406C-A47F-E9FDBCCC2B96}" vid="{65C77357-C672-4542-A3FE-FD6AB35C42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Template_v01</Template>
  <TotalTime>1874</TotalTime>
  <Words>164</Words>
  <Application>Microsoft Office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Calibri Light</vt:lpstr>
      <vt:lpstr>Century Gothic</vt:lpstr>
      <vt:lpstr>Calibri</vt:lpstr>
      <vt:lpstr>Arial</vt:lpstr>
      <vt:lpstr>Wingdings</vt:lpstr>
      <vt:lpstr>Template</vt:lpstr>
      <vt:lpstr>Custom Design</vt:lpstr>
      <vt:lpstr>PowerPoint Presentation</vt:lpstr>
      <vt:lpstr>WHERE</vt:lpstr>
      <vt:lpstr>WHERE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Start-tech academy(Pukhraj Parikh, Abhishek Bansal)</dc:creator>
  <cp:lastModifiedBy>abhishek.b16@fms.edu</cp:lastModifiedBy>
  <cp:revision>80</cp:revision>
  <dcterms:created xsi:type="dcterms:W3CDTF">2018-09-26T08:50:40Z</dcterms:created>
  <dcterms:modified xsi:type="dcterms:W3CDTF">2018-12-19T07:12:34Z</dcterms:modified>
</cp:coreProperties>
</file>